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Gotham Bold" charset="1" panose="00000000000000000000"/>
      <p:regular r:id="rId35"/>
    </p:embeddedFont>
    <p:embeddedFont>
      <p:font typeface="Inter" charset="1" panose="020B0502030000000004"/>
      <p:regular r:id="rId36"/>
    </p:embeddedFont>
    <p:embeddedFont>
      <p:font typeface="Inter Bold" charset="1" panose="020B0802030000000004"/>
      <p:regular r:id="rId37"/>
    </p:embeddedFont>
    <p:embeddedFont>
      <p:font typeface="Open Sans" charset="1" panose="020B0606030504020204"/>
      <p:regular r:id="rId38"/>
    </p:embeddedFont>
    <p:embeddedFont>
      <p:font typeface="Open Sans Bold" charset="1" panose="020B0806030504020204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nist.gov/cyberframework" TargetMode="External" Type="http://schemas.openxmlformats.org/officeDocument/2006/relationships/hyperlink"/><Relationship Id="rId3" Target="https://nvlpubs.nist.gov/nistpubs/CSWP/NIST.CSWP.29.spa.pdf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7152" y="3088162"/>
            <a:ext cx="12933438" cy="4243568"/>
            <a:chOff x="0" y="0"/>
            <a:chExt cx="3406338" cy="11176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6337" cy="1117648"/>
            </a:xfrm>
            <a:custGeom>
              <a:avLst/>
              <a:gdLst/>
              <a:ahLst/>
              <a:cxnLst/>
              <a:rect r="r" b="b" t="t" l="l"/>
              <a:pathLst>
                <a:path h="1117648" w="3406337">
                  <a:moveTo>
                    <a:pt x="29930" y="0"/>
                  </a:moveTo>
                  <a:lnTo>
                    <a:pt x="3376407" y="0"/>
                  </a:lnTo>
                  <a:cubicBezTo>
                    <a:pt x="3392937" y="0"/>
                    <a:pt x="3406337" y="13400"/>
                    <a:pt x="3406337" y="29930"/>
                  </a:cubicBezTo>
                  <a:lnTo>
                    <a:pt x="3406337" y="1087718"/>
                  </a:lnTo>
                  <a:cubicBezTo>
                    <a:pt x="3406337" y="1095656"/>
                    <a:pt x="3403184" y="1103269"/>
                    <a:pt x="3397571" y="1108881"/>
                  </a:cubicBezTo>
                  <a:cubicBezTo>
                    <a:pt x="3391958" y="1114494"/>
                    <a:pt x="3384345" y="1117648"/>
                    <a:pt x="3376407" y="1117648"/>
                  </a:cubicBezTo>
                  <a:lnTo>
                    <a:pt x="29930" y="1117648"/>
                  </a:lnTo>
                  <a:cubicBezTo>
                    <a:pt x="21992" y="1117648"/>
                    <a:pt x="14379" y="1114494"/>
                    <a:pt x="8766" y="1108881"/>
                  </a:cubicBezTo>
                  <a:cubicBezTo>
                    <a:pt x="3153" y="1103269"/>
                    <a:pt x="0" y="1095656"/>
                    <a:pt x="0" y="1087718"/>
                  </a:cubicBezTo>
                  <a:lnTo>
                    <a:pt x="0" y="29930"/>
                  </a:lnTo>
                  <a:cubicBezTo>
                    <a:pt x="0" y="21992"/>
                    <a:pt x="3153" y="14379"/>
                    <a:pt x="8766" y="8766"/>
                  </a:cubicBezTo>
                  <a:cubicBezTo>
                    <a:pt x="14379" y="3153"/>
                    <a:pt x="21992" y="0"/>
                    <a:pt x="2993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2700000"/>
            </a:gradFill>
            <a:ln w="5715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406338" cy="1098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632522" y="3582824"/>
            <a:ext cx="12010438" cy="3167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08"/>
              </a:lnSpc>
            </a:pPr>
            <a:r>
              <a:rPr lang="en-US" sz="12208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Framework NIST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229686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144000" y="2201611"/>
            <a:ext cx="543356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Existen 3 niveles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3651620"/>
            <a:ext cx="8115300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Núcleo</a:t>
            </a:r>
          </a:p>
          <a:p>
            <a:pPr algn="l" marL="1468119" indent="-489373" lvl="2">
              <a:lnSpc>
                <a:spcPts val="4759"/>
              </a:lnSpc>
              <a:buAutoNum type="alphaL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encuentra todo el conjunto de capacidades/funciones que el marco propone que se deben cumplir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Niveles de implementación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Perfiles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80477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6269" t="-22547" r="-58541" b="-28318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782662" y="2655105"/>
            <a:ext cx="8086369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agrega la función de “Gobernar”,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 es transversal a todas las funciones.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Esta trajo capacidades adicionales al marco para poder gestionar la estrategia de ciberseguridad.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Ej. hacer que las altas direcciones, socios, se involucren y comprometan con la gestión de la ciberseguridad.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3362" y="694950"/>
            <a:ext cx="103212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Cambios en el Nucleo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80477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6269" t="-22547" r="-58541" b="-28318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782662" y="2655105"/>
            <a:ext cx="8086369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Otros Cambios: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han actualizado y reorganizado las categorías y subcategorías dentro de las funciones.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reformularon las capacidades para ser mucho mas claras y proveer guía en la mejora de la ciberseguridad.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eliminaron redundancias.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6203" y="0"/>
            <a:ext cx="17435593" cy="10287000"/>
          </a:xfrm>
          <a:custGeom>
            <a:avLst/>
            <a:gdLst/>
            <a:ahLst/>
            <a:cxnLst/>
            <a:rect r="r" b="b" t="t" l="l"/>
            <a:pathLst>
              <a:path h="10287000" w="17435593">
                <a:moveTo>
                  <a:pt x="0" y="0"/>
                </a:moveTo>
                <a:lnTo>
                  <a:pt x="17435594" y="0"/>
                </a:lnTo>
                <a:lnTo>
                  <a:pt x="174355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8782" y="967227"/>
            <a:ext cx="3852693" cy="914792"/>
            <a:chOff x="0" y="0"/>
            <a:chExt cx="866609" cy="2057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6609" cy="205769"/>
            </a:xfrm>
            <a:custGeom>
              <a:avLst/>
              <a:gdLst/>
              <a:ahLst/>
              <a:cxnLst/>
              <a:rect r="r" b="b" t="t" l="l"/>
              <a:pathLst>
                <a:path h="205769" w="866609">
                  <a:moveTo>
                    <a:pt x="68322" y="0"/>
                  </a:moveTo>
                  <a:lnTo>
                    <a:pt x="798286" y="0"/>
                  </a:lnTo>
                  <a:cubicBezTo>
                    <a:pt x="836020" y="0"/>
                    <a:pt x="866609" y="30589"/>
                    <a:pt x="866609" y="68322"/>
                  </a:cubicBezTo>
                  <a:lnTo>
                    <a:pt x="866609" y="137447"/>
                  </a:lnTo>
                  <a:cubicBezTo>
                    <a:pt x="866609" y="175180"/>
                    <a:pt x="836020" y="205769"/>
                    <a:pt x="798286" y="205769"/>
                  </a:cubicBezTo>
                  <a:lnTo>
                    <a:pt x="68322" y="205769"/>
                  </a:lnTo>
                  <a:cubicBezTo>
                    <a:pt x="30589" y="205769"/>
                    <a:pt x="0" y="175180"/>
                    <a:pt x="0" y="137447"/>
                  </a:cubicBezTo>
                  <a:lnTo>
                    <a:pt x="0" y="68322"/>
                  </a:lnTo>
                  <a:cubicBezTo>
                    <a:pt x="0" y="30589"/>
                    <a:pt x="30589" y="0"/>
                    <a:pt x="6832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66609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33450"/>
            <a:ext cx="33328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Funciones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452846" y="1028700"/>
            <a:ext cx="3944839" cy="914792"/>
            <a:chOff x="0" y="0"/>
            <a:chExt cx="887336" cy="2057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7336" cy="205769"/>
            </a:xfrm>
            <a:custGeom>
              <a:avLst/>
              <a:gdLst/>
              <a:ahLst/>
              <a:cxnLst/>
              <a:rect r="r" b="b" t="t" l="l"/>
              <a:pathLst>
                <a:path h="205769" w="887336">
                  <a:moveTo>
                    <a:pt x="66726" y="0"/>
                  </a:moveTo>
                  <a:lnTo>
                    <a:pt x="820609" y="0"/>
                  </a:lnTo>
                  <a:cubicBezTo>
                    <a:pt x="857461" y="0"/>
                    <a:pt x="887336" y="29874"/>
                    <a:pt x="887336" y="66726"/>
                  </a:cubicBezTo>
                  <a:lnTo>
                    <a:pt x="887336" y="139043"/>
                  </a:lnTo>
                  <a:cubicBezTo>
                    <a:pt x="887336" y="175895"/>
                    <a:pt x="857461" y="205769"/>
                    <a:pt x="820609" y="205769"/>
                  </a:cubicBezTo>
                  <a:lnTo>
                    <a:pt x="66726" y="205769"/>
                  </a:lnTo>
                  <a:cubicBezTo>
                    <a:pt x="29874" y="205769"/>
                    <a:pt x="0" y="175895"/>
                    <a:pt x="0" y="139043"/>
                  </a:cubicBezTo>
                  <a:lnTo>
                    <a:pt x="0" y="66726"/>
                  </a:lnTo>
                  <a:cubicBezTo>
                    <a:pt x="0" y="29874"/>
                    <a:pt x="29874" y="0"/>
                    <a:pt x="6672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887336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537687" y="933450"/>
            <a:ext cx="368301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Categorías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396828" y="1028700"/>
            <a:ext cx="4862472" cy="914792"/>
            <a:chOff x="0" y="0"/>
            <a:chExt cx="1093744" cy="2057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3744" cy="205769"/>
            </a:xfrm>
            <a:custGeom>
              <a:avLst/>
              <a:gdLst/>
              <a:ahLst/>
              <a:cxnLst/>
              <a:rect r="r" b="b" t="t" l="l"/>
              <a:pathLst>
                <a:path h="205769" w="1093744">
                  <a:moveTo>
                    <a:pt x="54134" y="0"/>
                  </a:moveTo>
                  <a:lnTo>
                    <a:pt x="1039610" y="0"/>
                  </a:lnTo>
                  <a:cubicBezTo>
                    <a:pt x="1053967" y="0"/>
                    <a:pt x="1067737" y="5703"/>
                    <a:pt x="1077889" y="15855"/>
                  </a:cubicBezTo>
                  <a:cubicBezTo>
                    <a:pt x="1088041" y="26008"/>
                    <a:pt x="1093744" y="39777"/>
                    <a:pt x="1093744" y="54134"/>
                  </a:cubicBezTo>
                  <a:lnTo>
                    <a:pt x="1093744" y="151635"/>
                  </a:lnTo>
                  <a:cubicBezTo>
                    <a:pt x="1093744" y="165993"/>
                    <a:pt x="1088041" y="179762"/>
                    <a:pt x="1077889" y="189914"/>
                  </a:cubicBezTo>
                  <a:cubicBezTo>
                    <a:pt x="1067737" y="200066"/>
                    <a:pt x="1053967" y="205769"/>
                    <a:pt x="1039610" y="205769"/>
                  </a:cubicBezTo>
                  <a:lnTo>
                    <a:pt x="54134" y="205769"/>
                  </a:lnTo>
                  <a:cubicBezTo>
                    <a:pt x="24237" y="205769"/>
                    <a:pt x="0" y="181533"/>
                    <a:pt x="0" y="151635"/>
                  </a:cubicBezTo>
                  <a:lnTo>
                    <a:pt x="0" y="54134"/>
                  </a:lnTo>
                  <a:cubicBezTo>
                    <a:pt x="0" y="39777"/>
                    <a:pt x="5703" y="26008"/>
                    <a:pt x="15855" y="15855"/>
                  </a:cubicBezTo>
                  <a:cubicBezTo>
                    <a:pt x="26008" y="5703"/>
                    <a:pt x="39777" y="0"/>
                    <a:pt x="5413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1093744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396828" y="933450"/>
            <a:ext cx="486247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Subcategorias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416960" y="2257173"/>
            <a:ext cx="4556338" cy="5219369"/>
            <a:chOff x="0" y="0"/>
            <a:chExt cx="1200023" cy="137464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00023" cy="1374649"/>
            </a:xfrm>
            <a:custGeom>
              <a:avLst/>
              <a:gdLst/>
              <a:ahLst/>
              <a:cxnLst/>
              <a:rect r="r" b="b" t="t" l="l"/>
              <a:pathLst>
                <a:path h="1374649" w="1200023">
                  <a:moveTo>
                    <a:pt x="64568" y="0"/>
                  </a:moveTo>
                  <a:lnTo>
                    <a:pt x="1135455" y="0"/>
                  </a:lnTo>
                  <a:cubicBezTo>
                    <a:pt x="1152580" y="0"/>
                    <a:pt x="1169003" y="6803"/>
                    <a:pt x="1181112" y="18911"/>
                  </a:cubicBezTo>
                  <a:cubicBezTo>
                    <a:pt x="1193220" y="31020"/>
                    <a:pt x="1200023" y="47443"/>
                    <a:pt x="1200023" y="64568"/>
                  </a:cubicBezTo>
                  <a:lnTo>
                    <a:pt x="1200023" y="1310081"/>
                  </a:lnTo>
                  <a:cubicBezTo>
                    <a:pt x="1200023" y="1327205"/>
                    <a:pt x="1193220" y="1343628"/>
                    <a:pt x="1181112" y="1355737"/>
                  </a:cubicBezTo>
                  <a:cubicBezTo>
                    <a:pt x="1169003" y="1367846"/>
                    <a:pt x="1152580" y="1374649"/>
                    <a:pt x="1135455" y="1374649"/>
                  </a:cubicBezTo>
                  <a:lnTo>
                    <a:pt x="64568" y="1374649"/>
                  </a:lnTo>
                  <a:cubicBezTo>
                    <a:pt x="47443" y="1374649"/>
                    <a:pt x="31020" y="1367846"/>
                    <a:pt x="18911" y="1355737"/>
                  </a:cubicBezTo>
                  <a:cubicBezTo>
                    <a:pt x="6803" y="1343628"/>
                    <a:pt x="0" y="1327205"/>
                    <a:pt x="0" y="1310081"/>
                  </a:cubicBezTo>
                  <a:lnTo>
                    <a:pt x="0" y="64568"/>
                  </a:lnTo>
                  <a:cubicBezTo>
                    <a:pt x="0" y="47443"/>
                    <a:pt x="6803" y="31020"/>
                    <a:pt x="18911" y="18911"/>
                  </a:cubicBezTo>
                  <a:cubicBezTo>
                    <a:pt x="31020" y="6803"/>
                    <a:pt x="47443" y="0"/>
                    <a:pt x="64568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1200023" cy="13555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740949" y="2414540"/>
            <a:ext cx="5625225" cy="3634467"/>
            <a:chOff x="0" y="0"/>
            <a:chExt cx="1481541" cy="9572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33826" y="2414540"/>
            <a:ext cx="5625225" cy="3634467"/>
            <a:chOff x="0" y="0"/>
            <a:chExt cx="1481541" cy="9572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514350" y="2347865"/>
            <a:ext cx="4361557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Son los resltados de ciberseguridad de algo nivel, que proporcionan una vision sobre el ciclo de vida de la gestion de riesgos de la organizacion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372783" y="2837161"/>
            <a:ext cx="4361557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Presentan resultados de ciberseguridad que forman parte de una funcion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765660" y="2708091"/>
            <a:ext cx="4361557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Resultados de ciberseguridad mas detallados que forman parte de una categoría.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9040" y="0"/>
            <a:ext cx="9229919" cy="10287000"/>
          </a:xfrm>
          <a:custGeom>
            <a:avLst/>
            <a:gdLst/>
            <a:ahLst/>
            <a:cxnLst/>
            <a:rect r="r" b="b" t="t" l="l"/>
            <a:pathLst>
              <a:path h="10287000" w="9229919">
                <a:moveTo>
                  <a:pt x="0" y="0"/>
                </a:moveTo>
                <a:lnTo>
                  <a:pt x="9229920" y="0"/>
                </a:lnTo>
                <a:lnTo>
                  <a:pt x="92299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90" t="0" r="-209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0429" y="0"/>
            <a:ext cx="11627141" cy="10287000"/>
          </a:xfrm>
          <a:custGeom>
            <a:avLst/>
            <a:gdLst/>
            <a:ahLst/>
            <a:cxnLst/>
            <a:rect r="r" b="b" t="t" l="l"/>
            <a:pathLst>
              <a:path h="10287000" w="11627141">
                <a:moveTo>
                  <a:pt x="0" y="0"/>
                </a:moveTo>
                <a:lnTo>
                  <a:pt x="11627142" y="0"/>
                </a:lnTo>
                <a:lnTo>
                  <a:pt x="116271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9242" y="2608474"/>
            <a:ext cx="6038519" cy="5051622"/>
          </a:xfrm>
          <a:custGeom>
            <a:avLst/>
            <a:gdLst/>
            <a:ahLst/>
            <a:cxnLst/>
            <a:rect r="r" b="b" t="t" l="l"/>
            <a:pathLst>
              <a:path h="5051622" w="6038519">
                <a:moveTo>
                  <a:pt x="0" y="0"/>
                </a:moveTo>
                <a:lnTo>
                  <a:pt x="6038519" y="0"/>
                </a:lnTo>
                <a:lnTo>
                  <a:pt x="6038519" y="5051623"/>
                </a:lnTo>
                <a:lnTo>
                  <a:pt x="0" y="5051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57" t="-1459" r="-1220" b="-1824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78551" y="499427"/>
            <a:ext cx="4330898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Gobernar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208840" y="2313610"/>
            <a:ext cx="9870320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Aborda la comprensión del contexto de la organización.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Establecimiento de estrategias de Ciberseguridad.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Definicion de politicas, roles, responsabilidades y autoridades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Gestión de riesgos de la cadena de suministros.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Supervisión de la estrategia de ciberseguridad.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208840" y="2380285"/>
            <a:ext cx="9718979" cy="6085537"/>
            <a:chOff x="0" y="0"/>
            <a:chExt cx="2559731" cy="16027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59731" cy="1602775"/>
            </a:xfrm>
            <a:custGeom>
              <a:avLst/>
              <a:gdLst/>
              <a:ahLst/>
              <a:cxnLst/>
              <a:rect r="r" b="b" t="t" l="l"/>
              <a:pathLst>
                <a:path h="1602775" w="2559731">
                  <a:moveTo>
                    <a:pt x="30270" y="0"/>
                  </a:moveTo>
                  <a:lnTo>
                    <a:pt x="2529461" y="0"/>
                  </a:lnTo>
                  <a:cubicBezTo>
                    <a:pt x="2546179" y="0"/>
                    <a:pt x="2559731" y="13552"/>
                    <a:pt x="2559731" y="30270"/>
                  </a:cubicBezTo>
                  <a:lnTo>
                    <a:pt x="2559731" y="1572505"/>
                  </a:lnTo>
                  <a:cubicBezTo>
                    <a:pt x="2559731" y="1580533"/>
                    <a:pt x="2556542" y="1588233"/>
                    <a:pt x="2550865" y="1593909"/>
                  </a:cubicBezTo>
                  <a:cubicBezTo>
                    <a:pt x="2545189" y="1599586"/>
                    <a:pt x="2537489" y="1602775"/>
                    <a:pt x="2529461" y="1602775"/>
                  </a:cubicBezTo>
                  <a:lnTo>
                    <a:pt x="30270" y="1602775"/>
                  </a:lnTo>
                  <a:cubicBezTo>
                    <a:pt x="22242" y="1602775"/>
                    <a:pt x="14543" y="1599586"/>
                    <a:pt x="8866" y="1593909"/>
                  </a:cubicBezTo>
                  <a:cubicBezTo>
                    <a:pt x="3189" y="1588233"/>
                    <a:pt x="0" y="1580533"/>
                    <a:pt x="0" y="1572505"/>
                  </a:cubicBezTo>
                  <a:lnTo>
                    <a:pt x="0" y="30270"/>
                  </a:lnTo>
                  <a:cubicBezTo>
                    <a:pt x="0" y="22242"/>
                    <a:pt x="3189" y="14543"/>
                    <a:pt x="8866" y="8866"/>
                  </a:cubicBezTo>
                  <a:cubicBezTo>
                    <a:pt x="14543" y="3189"/>
                    <a:pt x="22242" y="0"/>
                    <a:pt x="30270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2559731" cy="15837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77732" y="2311832"/>
            <a:ext cx="553253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es un perfil?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060819" y="3707513"/>
            <a:ext cx="2673231" cy="914792"/>
            <a:chOff x="0" y="0"/>
            <a:chExt cx="601305" cy="2057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89131" y="3787083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1.1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591672" y="3707513"/>
            <a:ext cx="2673231" cy="914792"/>
            <a:chOff x="0" y="0"/>
            <a:chExt cx="601305" cy="2057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925425" y="3787083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2.0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9163050" y="3463853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2799284" y="5076825"/>
            <a:ext cx="3191552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mencionan los perfiles como una Herramienta flexible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34020" y="4930569"/>
            <a:ext cx="539466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proporciona una estructura mas detallada para la creación y uso de perfiles de CSF, permitiendo personalizar el marco según necesidades especificas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82448" y="4947821"/>
            <a:ext cx="5625225" cy="3634467"/>
            <a:chOff x="0" y="0"/>
            <a:chExt cx="1481541" cy="95722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115675" y="4997244"/>
            <a:ext cx="5625225" cy="4261056"/>
            <a:chOff x="0" y="0"/>
            <a:chExt cx="1481541" cy="11222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10014" y="-235092"/>
            <a:ext cx="9283423" cy="5629633"/>
            <a:chOff x="0" y="0"/>
            <a:chExt cx="1151846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4644" y="0"/>
              <a:ext cx="1142558" cy="698500"/>
            </a:xfrm>
            <a:custGeom>
              <a:avLst/>
              <a:gdLst/>
              <a:ahLst/>
              <a:cxnLst/>
              <a:rect r="r" b="b" t="t" l="l"/>
              <a:pathLst>
                <a:path h="698500" w="1142558">
                  <a:moveTo>
                    <a:pt x="1135040" y="370154"/>
                  </a:moveTo>
                  <a:lnTo>
                    <a:pt x="956164" y="677596"/>
                  </a:lnTo>
                  <a:cubicBezTo>
                    <a:pt x="948635" y="690538"/>
                    <a:pt x="934791" y="698500"/>
                    <a:pt x="919818" y="698500"/>
                  </a:cubicBezTo>
                  <a:lnTo>
                    <a:pt x="222741" y="698500"/>
                  </a:lnTo>
                  <a:cubicBezTo>
                    <a:pt x="207767" y="698500"/>
                    <a:pt x="193924" y="690538"/>
                    <a:pt x="186394" y="677596"/>
                  </a:cubicBezTo>
                  <a:lnTo>
                    <a:pt x="7518" y="370154"/>
                  </a:lnTo>
                  <a:cubicBezTo>
                    <a:pt x="0" y="357232"/>
                    <a:pt x="0" y="341268"/>
                    <a:pt x="7518" y="328346"/>
                  </a:cubicBezTo>
                  <a:lnTo>
                    <a:pt x="186394" y="20904"/>
                  </a:lnTo>
                  <a:cubicBezTo>
                    <a:pt x="193924" y="7962"/>
                    <a:pt x="207767" y="0"/>
                    <a:pt x="222741" y="0"/>
                  </a:cubicBezTo>
                  <a:lnTo>
                    <a:pt x="919818" y="0"/>
                  </a:lnTo>
                  <a:cubicBezTo>
                    <a:pt x="934791" y="0"/>
                    <a:pt x="948635" y="7962"/>
                    <a:pt x="956164" y="20904"/>
                  </a:cubicBezTo>
                  <a:lnTo>
                    <a:pt x="1135040" y="328346"/>
                  </a:lnTo>
                  <a:cubicBezTo>
                    <a:pt x="1142558" y="341268"/>
                    <a:pt x="1142558" y="357232"/>
                    <a:pt x="1135040" y="370154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7620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19050"/>
              <a:ext cx="923246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609361" y="1435121"/>
            <a:ext cx="9545258" cy="4681017"/>
            <a:chOff x="0" y="0"/>
            <a:chExt cx="1424341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894" y="0"/>
              <a:ext cx="1416553" cy="698500"/>
            </a:xfrm>
            <a:custGeom>
              <a:avLst/>
              <a:gdLst/>
              <a:ahLst/>
              <a:cxnLst/>
              <a:rect r="r" b="b" t="t" l="l"/>
              <a:pathLst>
                <a:path h="698500" w="1416553">
                  <a:moveTo>
                    <a:pt x="1410250" y="366776"/>
                  </a:moveTo>
                  <a:lnTo>
                    <a:pt x="1227444" y="680974"/>
                  </a:lnTo>
                  <a:cubicBezTo>
                    <a:pt x="1221131" y="691825"/>
                    <a:pt x="1209524" y="698500"/>
                    <a:pt x="1196970" y="698500"/>
                  </a:cubicBezTo>
                  <a:lnTo>
                    <a:pt x="219583" y="698500"/>
                  </a:lnTo>
                  <a:cubicBezTo>
                    <a:pt x="207029" y="698500"/>
                    <a:pt x="195422" y="691825"/>
                    <a:pt x="189109" y="680974"/>
                  </a:cubicBezTo>
                  <a:lnTo>
                    <a:pt x="6303" y="366776"/>
                  </a:lnTo>
                  <a:cubicBezTo>
                    <a:pt x="0" y="355942"/>
                    <a:pt x="0" y="342558"/>
                    <a:pt x="6303" y="331724"/>
                  </a:cubicBezTo>
                  <a:lnTo>
                    <a:pt x="189109" y="17526"/>
                  </a:lnTo>
                  <a:cubicBezTo>
                    <a:pt x="195422" y="6675"/>
                    <a:pt x="207029" y="0"/>
                    <a:pt x="219583" y="0"/>
                  </a:cubicBezTo>
                  <a:lnTo>
                    <a:pt x="1196970" y="0"/>
                  </a:lnTo>
                  <a:cubicBezTo>
                    <a:pt x="1209524" y="0"/>
                    <a:pt x="1221131" y="6675"/>
                    <a:pt x="1227444" y="17526"/>
                  </a:cubicBezTo>
                  <a:lnTo>
                    <a:pt x="1410250" y="331724"/>
                  </a:lnTo>
                  <a:cubicBezTo>
                    <a:pt x="1416553" y="342558"/>
                    <a:pt x="1416553" y="355942"/>
                    <a:pt x="1410250" y="366776"/>
                  </a:cubicBezTo>
                  <a:close/>
                </a:path>
              </a:pathLst>
            </a:custGeom>
            <a:blipFill>
              <a:blip r:embed="rId4"/>
              <a:stretch>
                <a:fillRect l="291" t="-2555" r="291" b="-2555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368099" y="1800928"/>
            <a:ext cx="8952070" cy="100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70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Como nació NIST?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8099" y="4286567"/>
            <a:ext cx="8163306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 el 2014, el ciberespacio era ‘tierra de nadie’, no habían controles, no existían guías...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Entonces, el gobierno de EEUU destino varios recursos para diseñar una guía que permitiera a las organizaciones poder responder a los ataques informáticos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77732" y="2311832"/>
            <a:ext cx="553253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es un perfil?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511502"/>
            <a:ext cx="1623060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Describe la postura de ciberseguridad actual y objetivo de una organización en termino de los resultados del núcleo.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utilizan para comprender, adaptar, evaluar, priorizar y comunicar los resultados del Núcleo considerando los requisitos de la organización.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0334" y="499427"/>
            <a:ext cx="1580733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Fortalecimiento del uso de Perfiles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17221" y="2311832"/>
            <a:ext cx="46535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Tipos de Perfil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060819" y="3707513"/>
            <a:ext cx="2673231" cy="914792"/>
            <a:chOff x="0" y="0"/>
            <a:chExt cx="601305" cy="20576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581119" y="3787083"/>
            <a:ext cx="162788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Actual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592050" y="3707513"/>
            <a:ext cx="2673231" cy="914792"/>
            <a:chOff x="0" y="0"/>
            <a:chExt cx="601305" cy="2057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955420" y="3787083"/>
            <a:ext cx="195262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Destino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9163050" y="3463853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240334" y="5076825"/>
            <a:ext cx="6722416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Especifica los resultados principales que una organización esta logrando (o intentado) y caracteriza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que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medida se esta logrando cada resultado.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34020" y="4930569"/>
            <a:ext cx="5394668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Especifica los resultados deseados que una organización ha seleccionado y priorizado para lograr sus objetivos de gestión de riesgos.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60979" y="5055668"/>
            <a:ext cx="7081124" cy="3689754"/>
            <a:chOff x="0" y="0"/>
            <a:chExt cx="1864987" cy="97178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4987" cy="971787"/>
            </a:xfrm>
            <a:custGeom>
              <a:avLst/>
              <a:gdLst/>
              <a:ahLst/>
              <a:cxnLst/>
              <a:rect r="r" b="b" t="t" l="l"/>
              <a:pathLst>
                <a:path h="971787" w="1864987">
                  <a:moveTo>
                    <a:pt x="41546" y="0"/>
                  </a:moveTo>
                  <a:lnTo>
                    <a:pt x="1823441" y="0"/>
                  </a:lnTo>
                  <a:cubicBezTo>
                    <a:pt x="1846387" y="0"/>
                    <a:pt x="1864987" y="18601"/>
                    <a:pt x="1864987" y="41546"/>
                  </a:cubicBezTo>
                  <a:lnTo>
                    <a:pt x="1864987" y="930241"/>
                  </a:lnTo>
                  <a:cubicBezTo>
                    <a:pt x="1864987" y="941260"/>
                    <a:pt x="1860610" y="951827"/>
                    <a:pt x="1852819" y="959619"/>
                  </a:cubicBezTo>
                  <a:cubicBezTo>
                    <a:pt x="1845027" y="967410"/>
                    <a:pt x="1834460" y="971787"/>
                    <a:pt x="1823441" y="971787"/>
                  </a:cubicBezTo>
                  <a:lnTo>
                    <a:pt x="41546" y="971787"/>
                  </a:lnTo>
                  <a:cubicBezTo>
                    <a:pt x="18601" y="971787"/>
                    <a:pt x="0" y="953186"/>
                    <a:pt x="0" y="930241"/>
                  </a:cubicBezTo>
                  <a:lnTo>
                    <a:pt x="0" y="41546"/>
                  </a:lnTo>
                  <a:cubicBezTo>
                    <a:pt x="0" y="18601"/>
                    <a:pt x="18601" y="0"/>
                    <a:pt x="4154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1864987" cy="9527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118742" y="4770017"/>
            <a:ext cx="5625225" cy="4261056"/>
            <a:chOff x="0" y="0"/>
            <a:chExt cx="1481541" cy="11222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99427"/>
            <a:ext cx="18288000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Enfoque mejorado en Gestion De Riesgos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043145" y="3246257"/>
            <a:ext cx="2673231" cy="914792"/>
            <a:chOff x="0" y="0"/>
            <a:chExt cx="601305" cy="2057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371457" y="3325828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1.1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573998" y="3246257"/>
            <a:ext cx="2673231" cy="914792"/>
            <a:chOff x="0" y="0"/>
            <a:chExt cx="601305" cy="2057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01305" cy="205769"/>
            </a:xfrm>
            <a:custGeom>
              <a:avLst/>
              <a:gdLst/>
              <a:ahLst/>
              <a:cxnLst/>
              <a:rect r="r" b="b" t="t" l="l"/>
              <a:pathLst>
                <a:path h="205769" w="601305">
                  <a:moveTo>
                    <a:pt x="98467" y="0"/>
                  </a:moveTo>
                  <a:lnTo>
                    <a:pt x="502838" y="0"/>
                  </a:lnTo>
                  <a:cubicBezTo>
                    <a:pt x="528954" y="0"/>
                    <a:pt x="553999" y="10374"/>
                    <a:pt x="572465" y="28840"/>
                  </a:cubicBezTo>
                  <a:cubicBezTo>
                    <a:pt x="590931" y="47307"/>
                    <a:pt x="601305" y="72352"/>
                    <a:pt x="601305" y="98467"/>
                  </a:cubicBezTo>
                  <a:lnTo>
                    <a:pt x="601305" y="107302"/>
                  </a:lnTo>
                  <a:cubicBezTo>
                    <a:pt x="601305" y="161684"/>
                    <a:pt x="557220" y="205769"/>
                    <a:pt x="502838" y="205769"/>
                  </a:cubicBezTo>
                  <a:lnTo>
                    <a:pt x="98467" y="205769"/>
                  </a:lnTo>
                  <a:cubicBezTo>
                    <a:pt x="44085" y="205769"/>
                    <a:pt x="0" y="161684"/>
                    <a:pt x="0" y="107302"/>
                  </a:cubicBezTo>
                  <a:lnTo>
                    <a:pt x="0" y="98467"/>
                  </a:lnTo>
                  <a:cubicBezTo>
                    <a:pt x="0" y="72352"/>
                    <a:pt x="10374" y="47307"/>
                    <a:pt x="28840" y="28840"/>
                  </a:cubicBezTo>
                  <a:cubicBezTo>
                    <a:pt x="47307" y="10374"/>
                    <a:pt x="72352" y="0"/>
                    <a:pt x="98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9050"/>
              <a:ext cx="601305" cy="186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907751" y="3325828"/>
            <a:ext cx="201185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NIST 2.0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9145376" y="3002597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2320883" y="4854650"/>
            <a:ext cx="4555305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 proponía nada en especifico, solo mencionada que uno buscara la metodología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16346" y="4469313"/>
            <a:ext cx="539466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establecieron mecanismos mas específicos pero no obligatorios.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Para ello, se proponen los mecanismos de gestión de riesgos de la ISO 31000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785923" y="4561099"/>
            <a:ext cx="5625225" cy="3634467"/>
            <a:chOff x="0" y="0"/>
            <a:chExt cx="1481541" cy="9572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81541" cy="957226"/>
            </a:xfrm>
            <a:custGeom>
              <a:avLst/>
              <a:gdLst/>
              <a:ahLst/>
              <a:cxnLst/>
              <a:rect r="r" b="b" t="t" l="l"/>
              <a:pathLst>
                <a:path h="957226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904927"/>
                  </a:lnTo>
                  <a:cubicBezTo>
                    <a:pt x="1481541" y="933811"/>
                    <a:pt x="1458126" y="957226"/>
                    <a:pt x="1429242" y="957226"/>
                  </a:cubicBezTo>
                  <a:lnTo>
                    <a:pt x="52299" y="957226"/>
                  </a:lnTo>
                  <a:cubicBezTo>
                    <a:pt x="23415" y="957226"/>
                    <a:pt x="0" y="933811"/>
                    <a:pt x="0" y="904927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19050"/>
              <a:ext cx="1481541" cy="93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098001" y="4535988"/>
            <a:ext cx="5625225" cy="4261056"/>
            <a:chOff x="0" y="0"/>
            <a:chExt cx="1481541" cy="11222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81541" cy="1122253"/>
            </a:xfrm>
            <a:custGeom>
              <a:avLst/>
              <a:gdLst/>
              <a:ahLst/>
              <a:cxnLst/>
              <a:rect r="r" b="b" t="t" l="l"/>
              <a:pathLst>
                <a:path h="1122253" w="1481541">
                  <a:moveTo>
                    <a:pt x="52299" y="0"/>
                  </a:moveTo>
                  <a:lnTo>
                    <a:pt x="1429242" y="0"/>
                  </a:lnTo>
                  <a:cubicBezTo>
                    <a:pt x="1458126" y="0"/>
                    <a:pt x="1481541" y="23415"/>
                    <a:pt x="1481541" y="52299"/>
                  </a:cubicBezTo>
                  <a:lnTo>
                    <a:pt x="1481541" y="1069955"/>
                  </a:lnTo>
                  <a:cubicBezTo>
                    <a:pt x="1481541" y="1098838"/>
                    <a:pt x="1458126" y="1122253"/>
                    <a:pt x="1429242" y="1122253"/>
                  </a:cubicBezTo>
                  <a:lnTo>
                    <a:pt x="52299" y="1122253"/>
                  </a:lnTo>
                  <a:cubicBezTo>
                    <a:pt x="38428" y="1122253"/>
                    <a:pt x="25126" y="1116743"/>
                    <a:pt x="15318" y="1106936"/>
                  </a:cubicBezTo>
                  <a:cubicBezTo>
                    <a:pt x="5510" y="1097128"/>
                    <a:pt x="0" y="1083825"/>
                    <a:pt x="0" y="1069955"/>
                  </a:cubicBezTo>
                  <a:lnTo>
                    <a:pt x="0" y="52299"/>
                  </a:lnTo>
                  <a:cubicBezTo>
                    <a:pt x="0" y="23415"/>
                    <a:pt x="23415" y="0"/>
                    <a:pt x="52299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19050"/>
              <a:ext cx="1481541" cy="110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924750" y="4652327"/>
            <a:ext cx="316423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ISO 31000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03335" y="3327893"/>
            <a:ext cx="10891067" cy="6207908"/>
          </a:xfrm>
          <a:custGeom>
            <a:avLst/>
            <a:gdLst/>
            <a:ahLst/>
            <a:cxnLst/>
            <a:rect r="r" b="b" t="t" l="l"/>
            <a:pathLst>
              <a:path h="6207908" w="10891067">
                <a:moveTo>
                  <a:pt x="0" y="0"/>
                </a:moveTo>
                <a:lnTo>
                  <a:pt x="10891067" y="0"/>
                </a:lnTo>
                <a:lnTo>
                  <a:pt x="10891067" y="6207908"/>
                </a:lnTo>
                <a:lnTo>
                  <a:pt x="0" y="6207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59695" y="499427"/>
            <a:ext cx="13168610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Guias Y Recursos Adicionales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69703" y="2464310"/>
            <a:ext cx="1494859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ha desarrollado documentacion para faciitar la implementacion del CSF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64255" y="4592052"/>
            <a:ext cx="9359489" cy="4999857"/>
          </a:xfrm>
          <a:custGeom>
            <a:avLst/>
            <a:gdLst/>
            <a:ahLst/>
            <a:cxnLst/>
            <a:rect r="r" b="b" t="t" l="l"/>
            <a:pathLst>
              <a:path h="4999857" w="9359489">
                <a:moveTo>
                  <a:pt x="0" y="0"/>
                </a:moveTo>
                <a:lnTo>
                  <a:pt x="9359490" y="0"/>
                </a:lnTo>
                <a:lnTo>
                  <a:pt x="9359490" y="4999858"/>
                </a:lnTo>
                <a:lnTo>
                  <a:pt x="0" y="49998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20644" y="933450"/>
            <a:ext cx="584671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Niveles del Marco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98283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Caracterizan el rigor  de las practicas de “gobierno” y gestión de riesgos de ciberseguridad de la organización.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Proporciona un contexto  sobre como una organización ve los riesgos de ciberseguridad y los procesos implementados para gestionarlos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93642"/>
            <a:ext cx="18288000" cy="9499716"/>
          </a:xfrm>
          <a:custGeom>
            <a:avLst/>
            <a:gdLst/>
            <a:ahLst/>
            <a:cxnLst/>
            <a:rect r="r" b="b" t="t" l="l"/>
            <a:pathLst>
              <a:path h="9499716" w="18288000">
                <a:moveTo>
                  <a:pt x="0" y="0"/>
                </a:moveTo>
                <a:lnTo>
                  <a:pt x="18288000" y="0"/>
                </a:lnTo>
                <a:lnTo>
                  <a:pt x="18288000" y="9499716"/>
                </a:lnTo>
                <a:lnTo>
                  <a:pt x="0" y="9499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06443" y="933450"/>
            <a:ext cx="567511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ropósito del CSF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871312"/>
            <a:ext cx="16230600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Una organización puede utilizar el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núcleo, perfiles y niveles del CSF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 los recursos adicionales para: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Comprender y Evaluar: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 postura de ciberseguridad actual y objetivo de parte o la totalidad de la organización, determinar las brechas y evaluar el progreso para evaluar estas brechas.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Priorizar: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Identificar y organizar acciones para gestionar los rasgos de ciberseguridad.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Comunicar: </a:t>
            </a: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Proporcionar un lenguaje común para comunicarse dentro y fuera de la organización sobre los riesgos, capacidades, necesidades y expectativas de ciberseguridad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653584"/>
            <a:ext cx="16230600" cy="1903585"/>
            <a:chOff x="0" y="0"/>
            <a:chExt cx="4274726" cy="5013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74726" cy="501356"/>
            </a:xfrm>
            <a:custGeom>
              <a:avLst/>
              <a:gdLst/>
              <a:ahLst/>
              <a:cxnLst/>
              <a:rect r="r" b="b" t="t" l="l"/>
              <a:pathLst>
                <a:path h="501356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3230"/>
                  </a:lnTo>
                  <a:cubicBezTo>
                    <a:pt x="4274726" y="493241"/>
                    <a:pt x="4266611" y="501356"/>
                    <a:pt x="4256600" y="501356"/>
                  </a:cubicBezTo>
                  <a:lnTo>
                    <a:pt x="18126" y="501356"/>
                  </a:lnTo>
                  <a:cubicBezTo>
                    <a:pt x="8115" y="501356"/>
                    <a:pt x="0" y="493241"/>
                    <a:pt x="0" y="483230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4274726" cy="4823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795294"/>
            <a:ext cx="16230600" cy="1902132"/>
            <a:chOff x="0" y="0"/>
            <a:chExt cx="4274726" cy="50097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74726" cy="500973"/>
            </a:xfrm>
            <a:custGeom>
              <a:avLst/>
              <a:gdLst/>
              <a:ahLst/>
              <a:cxnLst/>
              <a:rect r="r" b="b" t="t" l="l"/>
              <a:pathLst>
                <a:path h="500973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2847"/>
                  </a:lnTo>
                  <a:cubicBezTo>
                    <a:pt x="4274726" y="492858"/>
                    <a:pt x="4266611" y="500973"/>
                    <a:pt x="4256600" y="500973"/>
                  </a:cubicBezTo>
                  <a:lnTo>
                    <a:pt x="18126" y="500973"/>
                  </a:lnTo>
                  <a:cubicBezTo>
                    <a:pt x="8115" y="500973"/>
                    <a:pt x="0" y="492858"/>
                    <a:pt x="0" y="482847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9050"/>
              <a:ext cx="4274726" cy="481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7935551"/>
            <a:ext cx="16230600" cy="1902132"/>
            <a:chOff x="0" y="0"/>
            <a:chExt cx="4274726" cy="50097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74726" cy="500973"/>
            </a:xfrm>
            <a:custGeom>
              <a:avLst/>
              <a:gdLst/>
              <a:ahLst/>
              <a:cxnLst/>
              <a:rect r="r" b="b" t="t" l="l"/>
              <a:pathLst>
                <a:path h="500973" w="4274726">
                  <a:moveTo>
                    <a:pt x="18126" y="0"/>
                  </a:moveTo>
                  <a:lnTo>
                    <a:pt x="4256600" y="0"/>
                  </a:lnTo>
                  <a:cubicBezTo>
                    <a:pt x="4266611" y="0"/>
                    <a:pt x="4274726" y="8115"/>
                    <a:pt x="4274726" y="18126"/>
                  </a:cubicBezTo>
                  <a:lnTo>
                    <a:pt x="4274726" y="482847"/>
                  </a:lnTo>
                  <a:cubicBezTo>
                    <a:pt x="4274726" y="492858"/>
                    <a:pt x="4266611" y="500973"/>
                    <a:pt x="4256600" y="500973"/>
                  </a:cubicBezTo>
                  <a:lnTo>
                    <a:pt x="18126" y="500973"/>
                  </a:lnTo>
                  <a:cubicBezTo>
                    <a:pt x="8115" y="500973"/>
                    <a:pt x="0" y="492858"/>
                    <a:pt x="0" y="482847"/>
                  </a:cubicBezTo>
                  <a:lnTo>
                    <a:pt x="0" y="18126"/>
                  </a:lnTo>
                  <a:cubicBezTo>
                    <a:pt x="0" y="8115"/>
                    <a:pt x="8115" y="0"/>
                    <a:pt x="18126" y="0"/>
                  </a:cubicBezTo>
                  <a:close/>
                </a:path>
              </a:pathLst>
            </a:custGeom>
            <a:solidFill>
              <a:srgbClr val="FFFFFF">
                <a:alpha val="36863"/>
              </a:srgbClr>
            </a:solidFill>
            <a:ln w="19050" cap="rnd">
              <a:solidFill>
                <a:srgbClr val="FFFFFF">
                  <a:alpha val="36863"/>
                </a:srgbClr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4274726" cy="481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  <a:r>
                <a:rPr lang="en-US" sz="1899">
                  <a:solidFill>
                    <a:srgbClr val="FFFFFF">
                      <a:alpha val="36863"/>
                    </a:srgbClr>
                  </a:solidFill>
                  <a:latin typeface="Inter"/>
                  <a:ea typeface="Inter"/>
                  <a:cs typeface="Inter"/>
                  <a:sym typeface="Inter"/>
                </a:rPr>
                <a:t>No proponia nada en especidico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8140" y="1544457"/>
            <a:ext cx="17469946" cy="8429249"/>
          </a:xfrm>
          <a:custGeom>
            <a:avLst/>
            <a:gdLst/>
            <a:ahLst/>
            <a:cxnLst/>
            <a:rect r="r" b="b" t="t" l="l"/>
            <a:pathLst>
              <a:path h="8429249" w="17469946">
                <a:moveTo>
                  <a:pt x="0" y="0"/>
                </a:moveTo>
                <a:lnTo>
                  <a:pt x="17469946" y="0"/>
                </a:lnTo>
                <a:lnTo>
                  <a:pt x="17469946" y="8429248"/>
                </a:lnTo>
                <a:lnTo>
                  <a:pt x="0" y="8429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30528" y="537527"/>
            <a:ext cx="602694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Referencias COBIT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19405" y="3787769"/>
            <a:ext cx="11649189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  <a:hlinkClick r:id="rId2" tooltip="https://www.nist.gov/cyberframework"/>
              </a:rPr>
              <a:t>Cybersecurity Framework | NIST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81808" y="6404701"/>
            <a:ext cx="12924383" cy="56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 u="sng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  <a:hlinkClick r:id="rId3" tooltip="https://nvlpubs.nist.gov/nistpubs/CSWP/NIST.CSWP.29.spa.pdf"/>
              </a:rPr>
              <a:t>El Marco de Seguridad Cibernética (CSF) 2.0 del NIST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21039" y="4212627"/>
            <a:ext cx="10375001" cy="6474890"/>
            <a:chOff x="0" y="0"/>
            <a:chExt cx="976789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9609" y="0"/>
              <a:ext cx="957571" cy="609600"/>
            </a:xfrm>
            <a:custGeom>
              <a:avLst/>
              <a:gdLst/>
              <a:ahLst/>
              <a:cxnLst/>
              <a:rect r="r" b="b" t="t" l="l"/>
              <a:pathLst>
                <a:path h="609600" w="957571">
                  <a:moveTo>
                    <a:pt x="233140" y="0"/>
                  </a:moveTo>
                  <a:lnTo>
                    <a:pt x="927631" y="0"/>
                  </a:lnTo>
                  <a:cubicBezTo>
                    <a:pt x="936794" y="0"/>
                    <a:pt x="945398" y="4405"/>
                    <a:pt x="950756" y="11838"/>
                  </a:cubicBezTo>
                  <a:cubicBezTo>
                    <a:pt x="956113" y="19271"/>
                    <a:pt x="957571" y="28827"/>
                    <a:pt x="954673" y="37520"/>
                  </a:cubicBezTo>
                  <a:lnTo>
                    <a:pt x="776486" y="572080"/>
                  </a:lnTo>
                  <a:cubicBezTo>
                    <a:pt x="769018" y="594487"/>
                    <a:pt x="748049" y="609600"/>
                    <a:pt x="724431" y="609600"/>
                  </a:cubicBezTo>
                  <a:lnTo>
                    <a:pt x="29940" y="609600"/>
                  </a:lnTo>
                  <a:cubicBezTo>
                    <a:pt x="20777" y="609600"/>
                    <a:pt x="12173" y="605195"/>
                    <a:pt x="6815" y="597762"/>
                  </a:cubicBezTo>
                  <a:cubicBezTo>
                    <a:pt x="1458" y="590329"/>
                    <a:pt x="0" y="580773"/>
                    <a:pt x="2898" y="572080"/>
                  </a:cubicBezTo>
                  <a:lnTo>
                    <a:pt x="181084" y="37520"/>
                  </a:lnTo>
                  <a:cubicBezTo>
                    <a:pt x="188553" y="15113"/>
                    <a:pt x="209522" y="0"/>
                    <a:pt x="23314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76200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01600" y="19050"/>
              <a:ext cx="773589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675254" y="4724133"/>
            <a:ext cx="6778013" cy="4091667"/>
            <a:chOff x="0" y="0"/>
            <a:chExt cx="1086544" cy="6559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86544" cy="655911"/>
            </a:xfrm>
            <a:custGeom>
              <a:avLst/>
              <a:gdLst/>
              <a:ahLst/>
              <a:cxnLst/>
              <a:rect r="r" b="b" t="t" l="l"/>
              <a:pathLst>
                <a:path h="655911" w="1086544">
                  <a:moveTo>
                    <a:pt x="74244" y="0"/>
                  </a:moveTo>
                  <a:lnTo>
                    <a:pt x="1012300" y="0"/>
                  </a:lnTo>
                  <a:cubicBezTo>
                    <a:pt x="1053304" y="0"/>
                    <a:pt x="1086544" y="33240"/>
                    <a:pt x="1086544" y="74244"/>
                  </a:cubicBezTo>
                  <a:lnTo>
                    <a:pt x="1086544" y="581668"/>
                  </a:lnTo>
                  <a:cubicBezTo>
                    <a:pt x="1086544" y="622671"/>
                    <a:pt x="1053304" y="655911"/>
                    <a:pt x="1012300" y="655911"/>
                  </a:cubicBezTo>
                  <a:lnTo>
                    <a:pt x="74244" y="655911"/>
                  </a:lnTo>
                  <a:cubicBezTo>
                    <a:pt x="33240" y="655911"/>
                    <a:pt x="0" y="622671"/>
                    <a:pt x="0" y="581668"/>
                  </a:cubicBezTo>
                  <a:lnTo>
                    <a:pt x="0" y="74244"/>
                  </a:lnTo>
                  <a:cubicBezTo>
                    <a:pt x="0" y="33240"/>
                    <a:pt x="33240" y="0"/>
                    <a:pt x="7424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870" r="0" b="-187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9675254" y="901737"/>
            <a:ext cx="7176696" cy="302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Cual es su objetivo Fundamental?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69827" y="1933386"/>
            <a:ext cx="5998820" cy="659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 objetivo es la </a:t>
            </a:r>
            <a:r>
              <a:rPr lang="en-US" sz="33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gestión de riesgo de ciberseguridad:</a:t>
            </a: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cualquier organización que opere en el ciberespacio va a estar sujeta a una gran cantidad de ataques informáticos.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 organización debe se capas de controlar estos problemas y seguir operando.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45223" y="3186424"/>
            <a:ext cx="4471627" cy="3914151"/>
            <a:chOff x="0" y="0"/>
            <a:chExt cx="861277" cy="7539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718" y="0"/>
              <a:ext cx="845841" cy="753902"/>
            </a:xfrm>
            <a:custGeom>
              <a:avLst/>
              <a:gdLst/>
              <a:ahLst/>
              <a:cxnLst/>
              <a:rect r="r" b="b" t="t" l="l"/>
              <a:pathLst>
                <a:path h="753902" w="845841">
                  <a:moveTo>
                    <a:pt x="833021" y="415052"/>
                  </a:moveTo>
                  <a:lnTo>
                    <a:pt x="670898" y="715802"/>
                  </a:lnTo>
                  <a:cubicBezTo>
                    <a:pt x="658247" y="739270"/>
                    <a:pt x="633737" y="753902"/>
                    <a:pt x="607076" y="753902"/>
                  </a:cubicBezTo>
                  <a:lnTo>
                    <a:pt x="238766" y="753902"/>
                  </a:lnTo>
                  <a:cubicBezTo>
                    <a:pt x="212105" y="753902"/>
                    <a:pt x="187594" y="739270"/>
                    <a:pt x="174944" y="715802"/>
                  </a:cubicBezTo>
                  <a:lnTo>
                    <a:pt x="12820" y="415052"/>
                  </a:lnTo>
                  <a:cubicBezTo>
                    <a:pt x="0" y="391269"/>
                    <a:pt x="0" y="362633"/>
                    <a:pt x="12820" y="338851"/>
                  </a:cubicBezTo>
                  <a:lnTo>
                    <a:pt x="174944" y="38100"/>
                  </a:lnTo>
                  <a:cubicBezTo>
                    <a:pt x="187594" y="14632"/>
                    <a:pt x="212105" y="0"/>
                    <a:pt x="238766" y="0"/>
                  </a:cubicBezTo>
                  <a:lnTo>
                    <a:pt x="607076" y="0"/>
                  </a:lnTo>
                  <a:cubicBezTo>
                    <a:pt x="633737" y="0"/>
                    <a:pt x="658247" y="14632"/>
                    <a:pt x="670898" y="38100"/>
                  </a:cubicBezTo>
                  <a:lnTo>
                    <a:pt x="833021" y="338851"/>
                  </a:lnTo>
                  <a:cubicBezTo>
                    <a:pt x="845841" y="362633"/>
                    <a:pt x="845841" y="391269"/>
                    <a:pt x="833021" y="415052"/>
                  </a:cubicBezTo>
                  <a:close/>
                </a:path>
              </a:pathLst>
            </a:custGeom>
            <a:blipFill>
              <a:blip r:embed="rId2"/>
              <a:stretch>
                <a:fillRect l="-17337" t="0" r="-1733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602776" y="1976823"/>
            <a:ext cx="743607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Que propone?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02776" y="3529112"/>
            <a:ext cx="6418362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Capacidades y controles que estan contenidos dentro del documento base de este marco de ciberseguridad, y que al implementarse correctamente les permita </a:t>
            </a:r>
            <a:r>
              <a:rPr lang="en-US" sz="339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Afrontar los riesgos de ciberseguridad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89398" y="7790635"/>
            <a:ext cx="6709204" cy="1467665"/>
            <a:chOff x="0" y="0"/>
            <a:chExt cx="1509140" cy="3301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9140" cy="330130"/>
            </a:xfrm>
            <a:custGeom>
              <a:avLst/>
              <a:gdLst/>
              <a:ahLst/>
              <a:cxnLst/>
              <a:rect r="r" b="b" t="t" l="l"/>
              <a:pathLst>
                <a:path h="330130" w="1509140">
                  <a:moveTo>
                    <a:pt x="39233" y="0"/>
                  </a:moveTo>
                  <a:lnTo>
                    <a:pt x="1469907" y="0"/>
                  </a:lnTo>
                  <a:cubicBezTo>
                    <a:pt x="1480312" y="0"/>
                    <a:pt x="1490291" y="4134"/>
                    <a:pt x="1497649" y="11491"/>
                  </a:cubicBezTo>
                  <a:cubicBezTo>
                    <a:pt x="1505007" y="18849"/>
                    <a:pt x="1509140" y="28828"/>
                    <a:pt x="1509140" y="39233"/>
                  </a:cubicBezTo>
                  <a:lnTo>
                    <a:pt x="1509140" y="290897"/>
                  </a:lnTo>
                  <a:cubicBezTo>
                    <a:pt x="1509140" y="312565"/>
                    <a:pt x="1491575" y="330130"/>
                    <a:pt x="1469907" y="330130"/>
                  </a:cubicBezTo>
                  <a:lnTo>
                    <a:pt x="39233" y="330130"/>
                  </a:lnTo>
                  <a:cubicBezTo>
                    <a:pt x="17565" y="330130"/>
                    <a:pt x="0" y="312565"/>
                    <a:pt x="0" y="290897"/>
                  </a:cubicBezTo>
                  <a:lnTo>
                    <a:pt x="0" y="39233"/>
                  </a:lnTo>
                  <a:cubicBezTo>
                    <a:pt x="0" y="17565"/>
                    <a:pt x="17565" y="0"/>
                    <a:pt x="392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5400000"/>
            </a:gradFill>
            <a:ln w="66675" cap="rnd">
              <a:gradFill>
                <a:gsLst>
                  <a:gs pos="0">
                    <a:srgbClr val="B417B0">
                      <a:alpha val="100000"/>
                    </a:srgbClr>
                  </a:gs>
                  <a:gs pos="100000">
                    <a:srgbClr val="1E3190">
                      <a:alpha val="100000"/>
                    </a:srgbClr>
                  </a:gs>
                </a:gsLst>
                <a:lin ang="27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509140" cy="311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777530" y="3208261"/>
            <a:ext cx="2685159" cy="3124549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2"/>
              <a:stretch>
                <a:fillRect l="-62536" t="0" r="-6253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255199" y="3208261"/>
            <a:ext cx="2685159" cy="3124549"/>
            <a:chOff x="0" y="0"/>
            <a:chExt cx="6985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3"/>
              <a:stretch>
                <a:fillRect l="-32143" t="0" r="-32143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219744" y="3208261"/>
            <a:ext cx="2685159" cy="3124549"/>
            <a:chOff x="0" y="0"/>
            <a:chExt cx="6985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9516"/>
              <a:ext cx="698500" cy="793768"/>
            </a:xfrm>
            <a:custGeom>
              <a:avLst/>
              <a:gdLst/>
              <a:ahLst/>
              <a:cxnLst/>
              <a:rect r="r" b="b" t="t" l="l"/>
              <a:pathLst>
                <a:path h="793768" w="698500">
                  <a:moveTo>
                    <a:pt x="392083" y="15405"/>
                  </a:moveTo>
                  <a:lnTo>
                    <a:pt x="655667" y="168763"/>
                  </a:lnTo>
                  <a:cubicBezTo>
                    <a:pt x="682186" y="184192"/>
                    <a:pt x="698500" y="212559"/>
                    <a:pt x="698500" y="243239"/>
                  </a:cubicBezTo>
                  <a:lnTo>
                    <a:pt x="698500" y="550529"/>
                  </a:lnTo>
                  <a:cubicBezTo>
                    <a:pt x="698500" y="581209"/>
                    <a:pt x="682186" y="609576"/>
                    <a:pt x="655667" y="625005"/>
                  </a:cubicBezTo>
                  <a:lnTo>
                    <a:pt x="392083" y="778363"/>
                  </a:lnTo>
                  <a:cubicBezTo>
                    <a:pt x="365605" y="793768"/>
                    <a:pt x="332895" y="793768"/>
                    <a:pt x="306417" y="778363"/>
                  </a:cubicBezTo>
                  <a:lnTo>
                    <a:pt x="42833" y="625005"/>
                  </a:lnTo>
                  <a:cubicBezTo>
                    <a:pt x="16314" y="609576"/>
                    <a:pt x="0" y="581209"/>
                    <a:pt x="0" y="550529"/>
                  </a:cubicBezTo>
                  <a:lnTo>
                    <a:pt x="0" y="243239"/>
                  </a:lnTo>
                  <a:cubicBezTo>
                    <a:pt x="0" y="212559"/>
                    <a:pt x="16314" y="184192"/>
                    <a:pt x="42833" y="168763"/>
                  </a:cubicBezTo>
                  <a:lnTo>
                    <a:pt x="306417" y="15405"/>
                  </a:lnTo>
                  <a:cubicBezTo>
                    <a:pt x="332895" y="0"/>
                    <a:pt x="365605" y="0"/>
                    <a:pt x="392083" y="15405"/>
                  </a:cubicBezTo>
                  <a:close/>
                </a:path>
              </a:pathLst>
            </a:custGeom>
            <a:blipFill>
              <a:blip r:embed="rId4"/>
              <a:stretch>
                <a:fillRect l="-50032" t="0" r="-50032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219715" y="1649814"/>
            <a:ext cx="11725873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Para quien fue diseñado?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75082" y="6568845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TECNOLOGIA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61362" y="6656660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FINANZAS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19744" y="6656660"/>
            <a:ext cx="2765276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799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SALUD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89398" y="7900898"/>
            <a:ext cx="6709204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Básicamente aplica para cualquier tipo de sector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96502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24361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76269" t="-22547" r="-58541" b="-28318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661959" y="360045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EB683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22250"/>
              <a:ext cx="7112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18272" y="2130695"/>
            <a:ext cx="15841028" cy="5880982"/>
          </a:xfrm>
          <a:custGeom>
            <a:avLst/>
            <a:gdLst/>
            <a:ahLst/>
            <a:cxnLst/>
            <a:rect r="r" b="b" t="t" l="l"/>
            <a:pathLst>
              <a:path h="5880982" w="15841028">
                <a:moveTo>
                  <a:pt x="0" y="0"/>
                </a:moveTo>
                <a:lnTo>
                  <a:pt x="15841028" y="0"/>
                </a:lnTo>
                <a:lnTo>
                  <a:pt x="15841028" y="5880982"/>
                </a:lnTo>
                <a:lnTo>
                  <a:pt x="0" y="5880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3190">
                <a:alpha val="100000"/>
              </a:srgbClr>
            </a:gs>
            <a:gs pos="100000">
              <a:srgbClr val="B417B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39449" y="4164330"/>
            <a:ext cx="8978114" cy="202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Que cambio de la versión 1.1 a la 2.0?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859494" y="2520315"/>
            <a:ext cx="5246370" cy="524637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5600" t="-21686" r="-59210" b="-29179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417B0">
                <a:alpha val="100000"/>
              </a:srgbClr>
            </a:gs>
            <a:gs pos="100000">
              <a:srgbClr val="1E319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5475" y="535496"/>
            <a:ext cx="425451" cy="473680"/>
          </a:xfrm>
          <a:custGeom>
            <a:avLst/>
            <a:gdLst/>
            <a:ahLst/>
            <a:cxnLst/>
            <a:rect r="r" b="b" t="t" l="l"/>
            <a:pathLst>
              <a:path h="473680" w="425451">
                <a:moveTo>
                  <a:pt x="0" y="0"/>
                </a:moveTo>
                <a:lnTo>
                  <a:pt x="425451" y="0"/>
                </a:lnTo>
                <a:lnTo>
                  <a:pt x="425451" y="473680"/>
                </a:lnTo>
                <a:lnTo>
                  <a:pt x="0" y="473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29058" y="535496"/>
            <a:ext cx="1413495" cy="514086"/>
            <a:chOff x="0" y="0"/>
            <a:chExt cx="372278" cy="1353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2278" cy="135397"/>
            </a:xfrm>
            <a:custGeom>
              <a:avLst/>
              <a:gdLst/>
              <a:ahLst/>
              <a:cxnLst/>
              <a:rect r="r" b="b" t="t" l="l"/>
              <a:pathLst>
                <a:path h="135397" w="372278">
                  <a:moveTo>
                    <a:pt x="67699" y="0"/>
                  </a:moveTo>
                  <a:lnTo>
                    <a:pt x="304580" y="0"/>
                  </a:lnTo>
                  <a:cubicBezTo>
                    <a:pt x="322535" y="0"/>
                    <a:pt x="339754" y="7133"/>
                    <a:pt x="352450" y="19828"/>
                  </a:cubicBezTo>
                  <a:cubicBezTo>
                    <a:pt x="365146" y="32524"/>
                    <a:pt x="372278" y="49744"/>
                    <a:pt x="372278" y="67699"/>
                  </a:cubicBezTo>
                  <a:lnTo>
                    <a:pt x="372278" y="67699"/>
                  </a:lnTo>
                  <a:cubicBezTo>
                    <a:pt x="372278" y="85653"/>
                    <a:pt x="365146" y="102873"/>
                    <a:pt x="352450" y="115569"/>
                  </a:cubicBezTo>
                  <a:cubicBezTo>
                    <a:pt x="339754" y="128265"/>
                    <a:pt x="322535" y="135397"/>
                    <a:pt x="304580" y="135397"/>
                  </a:cubicBezTo>
                  <a:lnTo>
                    <a:pt x="67699" y="135397"/>
                  </a:lnTo>
                  <a:cubicBezTo>
                    <a:pt x="49744" y="135397"/>
                    <a:pt x="32524" y="128265"/>
                    <a:pt x="19828" y="115569"/>
                  </a:cubicBezTo>
                  <a:cubicBezTo>
                    <a:pt x="7133" y="102873"/>
                    <a:pt x="0" y="85653"/>
                    <a:pt x="0" y="67699"/>
                  </a:cubicBezTo>
                  <a:lnTo>
                    <a:pt x="0" y="67699"/>
                  </a:lnTo>
                  <a:cubicBezTo>
                    <a:pt x="0" y="49744"/>
                    <a:pt x="7133" y="32524"/>
                    <a:pt x="19828" y="19828"/>
                  </a:cubicBezTo>
                  <a:cubicBezTo>
                    <a:pt x="32524" y="7133"/>
                    <a:pt x="49744" y="0"/>
                    <a:pt x="6769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E3190">
                    <a:alpha val="100000"/>
                  </a:srgbClr>
                </a:gs>
                <a:gs pos="100000">
                  <a:srgbClr val="B417B0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372278" cy="1163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437364" y="575902"/>
            <a:ext cx="2031806" cy="433274"/>
            <a:chOff x="0" y="0"/>
            <a:chExt cx="535126" cy="1141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5126" cy="114113"/>
            </a:xfrm>
            <a:custGeom>
              <a:avLst/>
              <a:gdLst/>
              <a:ahLst/>
              <a:cxnLst/>
              <a:rect r="r" b="b" t="t" l="l"/>
              <a:pathLst>
                <a:path h="114113" w="535126">
                  <a:moveTo>
                    <a:pt x="57057" y="0"/>
                  </a:moveTo>
                  <a:lnTo>
                    <a:pt x="478069" y="0"/>
                  </a:lnTo>
                  <a:cubicBezTo>
                    <a:pt x="509581" y="0"/>
                    <a:pt x="535126" y="25545"/>
                    <a:pt x="535126" y="57057"/>
                  </a:cubicBezTo>
                  <a:lnTo>
                    <a:pt x="535126" y="57057"/>
                  </a:lnTo>
                  <a:cubicBezTo>
                    <a:pt x="535126" y="72189"/>
                    <a:pt x="529115" y="86702"/>
                    <a:pt x="518414" y="97402"/>
                  </a:cubicBezTo>
                  <a:cubicBezTo>
                    <a:pt x="507714" y="108102"/>
                    <a:pt x="493202" y="114113"/>
                    <a:pt x="478069" y="114113"/>
                  </a:cubicBezTo>
                  <a:lnTo>
                    <a:pt x="57057" y="114113"/>
                  </a:lnTo>
                  <a:cubicBezTo>
                    <a:pt x="25545" y="114113"/>
                    <a:pt x="0" y="88568"/>
                    <a:pt x="0" y="57057"/>
                  </a:cubicBezTo>
                  <a:lnTo>
                    <a:pt x="0" y="57057"/>
                  </a:lnTo>
                  <a:cubicBezTo>
                    <a:pt x="0" y="25545"/>
                    <a:pt x="25545" y="0"/>
                    <a:pt x="570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>
                  <a:alpha val="51765"/>
                </a:srgbClr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535126" cy="95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041310" y="683544"/>
            <a:ext cx="217990" cy="217990"/>
          </a:xfrm>
          <a:custGeom>
            <a:avLst/>
            <a:gdLst/>
            <a:ahLst/>
            <a:cxnLst/>
            <a:rect r="r" b="b" t="t" l="l"/>
            <a:pathLst>
              <a:path h="217990" w="217990">
                <a:moveTo>
                  <a:pt x="0" y="0"/>
                </a:moveTo>
                <a:lnTo>
                  <a:pt x="217990" y="0"/>
                </a:lnTo>
                <a:lnTo>
                  <a:pt x="217990" y="217990"/>
                </a:lnTo>
                <a:lnTo>
                  <a:pt x="0" y="2179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201810" y="1954603"/>
            <a:ext cx="1163630" cy="2312543"/>
            <a:chOff x="0" y="0"/>
            <a:chExt cx="306471" cy="6090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6471" cy="609065"/>
            </a:xfrm>
            <a:custGeom>
              <a:avLst/>
              <a:gdLst/>
              <a:ahLst/>
              <a:cxnLst/>
              <a:rect r="r" b="b" t="t" l="l"/>
              <a:pathLst>
                <a:path h="609065" w="306471">
                  <a:moveTo>
                    <a:pt x="153235" y="0"/>
                  </a:moveTo>
                  <a:lnTo>
                    <a:pt x="153235" y="0"/>
                  </a:lnTo>
                  <a:cubicBezTo>
                    <a:pt x="237865" y="0"/>
                    <a:pt x="306471" y="68606"/>
                    <a:pt x="306471" y="153235"/>
                  </a:cubicBezTo>
                  <a:lnTo>
                    <a:pt x="306471" y="455829"/>
                  </a:lnTo>
                  <a:cubicBezTo>
                    <a:pt x="306471" y="496470"/>
                    <a:pt x="290326" y="535446"/>
                    <a:pt x="261589" y="564183"/>
                  </a:cubicBezTo>
                  <a:cubicBezTo>
                    <a:pt x="232852" y="592920"/>
                    <a:pt x="193876" y="609065"/>
                    <a:pt x="153235" y="609065"/>
                  </a:cubicBezTo>
                  <a:lnTo>
                    <a:pt x="153235" y="609065"/>
                  </a:lnTo>
                  <a:cubicBezTo>
                    <a:pt x="112595" y="609065"/>
                    <a:pt x="73619" y="592920"/>
                    <a:pt x="44882" y="564183"/>
                  </a:cubicBezTo>
                  <a:cubicBezTo>
                    <a:pt x="16144" y="535446"/>
                    <a:pt x="0" y="496470"/>
                    <a:pt x="0" y="455829"/>
                  </a:cubicBezTo>
                  <a:lnTo>
                    <a:pt x="0" y="153235"/>
                  </a:lnTo>
                  <a:cubicBezTo>
                    <a:pt x="0" y="112595"/>
                    <a:pt x="16144" y="73619"/>
                    <a:pt x="44882" y="44882"/>
                  </a:cubicBezTo>
                  <a:cubicBezTo>
                    <a:pt x="73619" y="16144"/>
                    <a:pt x="112595" y="0"/>
                    <a:pt x="1532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17B0">
                    <a:alpha val="100000"/>
                  </a:srgbClr>
                </a:gs>
                <a:gs pos="100000">
                  <a:srgbClr val="1E319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19050"/>
              <a:ext cx="306471" cy="590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201810" y="5592101"/>
            <a:ext cx="1163630" cy="2312543"/>
            <a:chOff x="0" y="0"/>
            <a:chExt cx="306471" cy="6090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06471" cy="609065"/>
            </a:xfrm>
            <a:custGeom>
              <a:avLst/>
              <a:gdLst/>
              <a:ahLst/>
              <a:cxnLst/>
              <a:rect r="r" b="b" t="t" l="l"/>
              <a:pathLst>
                <a:path h="609065" w="306471">
                  <a:moveTo>
                    <a:pt x="153235" y="0"/>
                  </a:moveTo>
                  <a:lnTo>
                    <a:pt x="153235" y="0"/>
                  </a:lnTo>
                  <a:cubicBezTo>
                    <a:pt x="237865" y="0"/>
                    <a:pt x="306471" y="68606"/>
                    <a:pt x="306471" y="153235"/>
                  </a:cubicBezTo>
                  <a:lnTo>
                    <a:pt x="306471" y="455829"/>
                  </a:lnTo>
                  <a:cubicBezTo>
                    <a:pt x="306471" y="496470"/>
                    <a:pt x="290326" y="535446"/>
                    <a:pt x="261589" y="564183"/>
                  </a:cubicBezTo>
                  <a:cubicBezTo>
                    <a:pt x="232852" y="592920"/>
                    <a:pt x="193876" y="609065"/>
                    <a:pt x="153235" y="609065"/>
                  </a:cubicBezTo>
                  <a:lnTo>
                    <a:pt x="153235" y="609065"/>
                  </a:lnTo>
                  <a:cubicBezTo>
                    <a:pt x="112595" y="609065"/>
                    <a:pt x="73619" y="592920"/>
                    <a:pt x="44882" y="564183"/>
                  </a:cubicBezTo>
                  <a:cubicBezTo>
                    <a:pt x="16144" y="535446"/>
                    <a:pt x="0" y="496470"/>
                    <a:pt x="0" y="455829"/>
                  </a:cubicBezTo>
                  <a:lnTo>
                    <a:pt x="0" y="153235"/>
                  </a:lnTo>
                  <a:cubicBezTo>
                    <a:pt x="0" y="112595"/>
                    <a:pt x="16144" y="73619"/>
                    <a:pt x="44882" y="44882"/>
                  </a:cubicBezTo>
                  <a:cubicBezTo>
                    <a:pt x="73619" y="16144"/>
                    <a:pt x="112595" y="0"/>
                    <a:pt x="1532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17B0">
                    <a:alpha val="100000"/>
                  </a:srgbClr>
                </a:gs>
                <a:gs pos="100000">
                  <a:srgbClr val="1E319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19050"/>
              <a:ext cx="306471" cy="590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47077" y="2726193"/>
            <a:ext cx="769362" cy="76936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47077" y="6322324"/>
            <a:ext cx="769362" cy="76936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true" flipV="false" rot="0">
            <a:off x="1647444" y="2978381"/>
            <a:ext cx="168627" cy="264986"/>
          </a:xfrm>
          <a:custGeom>
            <a:avLst/>
            <a:gdLst/>
            <a:ahLst/>
            <a:cxnLst/>
            <a:rect r="r" b="b" t="t" l="l"/>
            <a:pathLst>
              <a:path h="264986" w="168627">
                <a:moveTo>
                  <a:pt x="168627" y="0"/>
                </a:moveTo>
                <a:lnTo>
                  <a:pt x="0" y="0"/>
                </a:lnTo>
                <a:lnTo>
                  <a:pt x="0" y="264986"/>
                </a:lnTo>
                <a:lnTo>
                  <a:pt x="168627" y="264986"/>
                </a:lnTo>
                <a:lnTo>
                  <a:pt x="16862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true" flipV="false" rot="0">
            <a:off x="1647444" y="6574512"/>
            <a:ext cx="168627" cy="264986"/>
          </a:xfrm>
          <a:custGeom>
            <a:avLst/>
            <a:gdLst/>
            <a:ahLst/>
            <a:cxnLst/>
            <a:rect r="r" b="b" t="t" l="l"/>
            <a:pathLst>
              <a:path h="264986" w="168627">
                <a:moveTo>
                  <a:pt x="168627" y="0"/>
                </a:moveTo>
                <a:lnTo>
                  <a:pt x="0" y="0"/>
                </a:lnTo>
                <a:lnTo>
                  <a:pt x="0" y="264986"/>
                </a:lnTo>
                <a:lnTo>
                  <a:pt x="168627" y="264986"/>
                </a:lnTo>
                <a:lnTo>
                  <a:pt x="16862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144000" y="4578733"/>
            <a:ext cx="8471848" cy="302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Expansión Formal del Alcance</a:t>
            </a:r>
          </a:p>
          <a:p>
            <a:pPr algn="l">
              <a:lnSpc>
                <a:spcPts val="7920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2421958" y="3452342"/>
            <a:ext cx="5818920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Enfocado principalmente a infraestructuras criticas.</a:t>
            </a:r>
          </a:p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lang="en-US" sz="18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nfraestructuras criticas:</a:t>
            </a: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Es un sistema de cuyo funcionamiento depende la seguridad nacional y vida de personas.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421958" y="7089840"/>
            <a:ext cx="5818920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Ahora puede ser formalmente aplicable a cualquier tipo de industria, no importa su tamaño u sector en el que opere.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421958" y="2703876"/>
            <a:ext cx="5562829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NIST 1.1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421958" y="6341374"/>
            <a:ext cx="4034304" cy="40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NIST 2.0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36674" y="628411"/>
            <a:ext cx="2061677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STUDIO SHODWE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428506" y="628411"/>
            <a:ext cx="141349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ABOUT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218724" y="628411"/>
            <a:ext cx="162988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SERVICE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29609" y="628411"/>
            <a:ext cx="1629885" cy="29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CONTACT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DAGymF8N6SM</dc:identifier>
  <dcterms:modified xsi:type="dcterms:W3CDTF">2011-08-01T06:04:30Z</dcterms:modified>
  <cp:revision>1</cp:revision>
  <dc:title>NIST</dc:title>
</cp:coreProperties>
</file>

<file path=docProps/thumbnail.jpeg>
</file>